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DEB28-D477-452A-A3F6-BA55D93B4E1E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25FA54-CA1A-479C-A79A-7182147BC128}">
      <dgm:prSet phldrT="[Текст]"/>
      <dgm:spPr/>
      <dgm:t>
        <a:bodyPr/>
        <a:lstStyle/>
        <a:p>
          <a:pPr algn="l"/>
          <a:r>
            <a:rPr lang="ru-RU" dirty="0" smtClean="0"/>
            <a:t>Социально-экономические преобразования диктуют необходимость формирования творчески активной личности, обладающей способностью эффективно и нестандартно решать новые жизненные проблемы.</a:t>
          </a:r>
          <a:endParaRPr lang="ru-RU" dirty="0"/>
        </a:p>
      </dgm:t>
    </dgm:pt>
    <dgm:pt modelId="{8A4D4DA1-B1EA-4247-A35F-6E365449AE06}" type="parTrans" cxnId="{ED63CD55-97DF-43F0-A4A9-0EB118B70072}">
      <dgm:prSet/>
      <dgm:spPr/>
      <dgm:t>
        <a:bodyPr/>
        <a:lstStyle/>
        <a:p>
          <a:endParaRPr lang="ru-RU"/>
        </a:p>
      </dgm:t>
    </dgm:pt>
    <dgm:pt modelId="{83A0E68B-EF0C-4BB5-942F-E1C15EBE94DF}" type="sibTrans" cxnId="{ED63CD55-97DF-43F0-A4A9-0EB118B70072}">
      <dgm:prSet/>
      <dgm:spPr/>
      <dgm:t>
        <a:bodyPr/>
        <a:lstStyle/>
        <a:p>
          <a:endParaRPr lang="ru-RU"/>
        </a:p>
      </dgm:t>
    </dgm:pt>
    <dgm:pt modelId="{FCB4F4FD-7752-4038-825E-6DF10701780A}">
      <dgm:prSet phldrT="[Текст]"/>
      <dgm:spPr/>
      <dgm:t>
        <a:bodyPr/>
        <a:lstStyle/>
        <a:p>
          <a:pPr algn="l"/>
          <a:r>
            <a:rPr lang="ru-RU" dirty="0" smtClean="0"/>
            <a:t>Если не развивать в дошкольном периоде интерес к новому, воображение, то в последующем наступает быстрое снижение  возможности творческого мышления, гаснет интерес к искусству, к творческой деятельности</a:t>
          </a:r>
          <a:endParaRPr lang="ru-RU" dirty="0"/>
        </a:p>
      </dgm:t>
    </dgm:pt>
    <dgm:pt modelId="{7DAE1DA5-7C9A-41E2-B46C-EA7D9D4B98BC}" type="parTrans" cxnId="{BF72322C-46F7-4ECE-B8A1-1480AD6EEC17}">
      <dgm:prSet/>
      <dgm:spPr/>
      <dgm:t>
        <a:bodyPr/>
        <a:lstStyle/>
        <a:p>
          <a:endParaRPr lang="ru-RU"/>
        </a:p>
      </dgm:t>
    </dgm:pt>
    <dgm:pt modelId="{B3BD4B37-1F69-43F5-8650-143838423342}" type="sibTrans" cxnId="{BF72322C-46F7-4ECE-B8A1-1480AD6EEC17}">
      <dgm:prSet/>
      <dgm:spPr/>
      <dgm:t>
        <a:bodyPr/>
        <a:lstStyle/>
        <a:p>
          <a:endParaRPr lang="ru-RU"/>
        </a:p>
      </dgm:t>
    </dgm:pt>
    <dgm:pt modelId="{A84F5901-0383-4907-9418-ACF67D219F94}">
      <dgm:prSet phldrT="[Текст]"/>
      <dgm:spPr/>
      <dgm:t>
        <a:bodyPr/>
        <a:lstStyle/>
        <a:p>
          <a:pPr algn="l"/>
          <a:r>
            <a:rPr lang="ru-RU" dirty="0" smtClean="0"/>
            <a:t>"Истоки способностей и дарования детей - на кончиках их пальцев. Другими словами, чем больше мастерства в детской руке, тем умнее ребенок" - утверждал В.А.Сухомлинский</a:t>
          </a:r>
          <a:endParaRPr lang="ru-RU" dirty="0"/>
        </a:p>
      </dgm:t>
    </dgm:pt>
    <dgm:pt modelId="{D63133BD-30F3-4D4F-B61C-61EBFD5B350B}" type="sibTrans" cxnId="{C6E11D23-F8CA-4546-9D26-3B5BD31D8B80}">
      <dgm:prSet/>
      <dgm:spPr/>
      <dgm:t>
        <a:bodyPr/>
        <a:lstStyle/>
        <a:p>
          <a:endParaRPr lang="ru-RU"/>
        </a:p>
      </dgm:t>
    </dgm:pt>
    <dgm:pt modelId="{296BA153-F289-4CA6-BAD9-0034D7AA80B7}" type="parTrans" cxnId="{C6E11D23-F8CA-4546-9D26-3B5BD31D8B80}">
      <dgm:prSet/>
      <dgm:spPr/>
      <dgm:t>
        <a:bodyPr/>
        <a:lstStyle/>
        <a:p>
          <a:endParaRPr lang="ru-RU"/>
        </a:p>
      </dgm:t>
    </dgm:pt>
    <dgm:pt modelId="{1157B93E-C603-413F-AA99-CDF60BD8068F}" type="pres">
      <dgm:prSet presAssocID="{157DEB28-D477-452A-A3F6-BA55D93B4E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794F03-6FE6-4A51-B0FE-82797E7AB3FA}" type="pres">
      <dgm:prSet presAssocID="{CB25FA54-CA1A-479C-A79A-7182147BC128}" presName="node" presStyleLbl="node1" presStyleIdx="0" presStyleCnt="3" custLinFactNeighborX="5306" custLinFactNeighborY="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3192A-F680-4B11-9338-7339FC1A1EA0}" type="pres">
      <dgm:prSet presAssocID="{83A0E68B-EF0C-4BB5-942F-E1C15EBE94DF}" presName="sibTrans" presStyleCnt="0"/>
      <dgm:spPr/>
      <dgm:t>
        <a:bodyPr/>
        <a:lstStyle/>
        <a:p>
          <a:endParaRPr lang="ru-RU"/>
        </a:p>
      </dgm:t>
    </dgm:pt>
    <dgm:pt modelId="{465C1C9E-BEC8-457C-92CC-37B50BA5D7E3}" type="pres">
      <dgm:prSet presAssocID="{FCB4F4FD-7752-4038-825E-6DF10701780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002C8-51AC-4B82-AE24-BCD146AF091E}" type="pres">
      <dgm:prSet presAssocID="{B3BD4B37-1F69-43F5-8650-143838423342}" presName="sibTrans" presStyleCnt="0"/>
      <dgm:spPr/>
      <dgm:t>
        <a:bodyPr/>
        <a:lstStyle/>
        <a:p>
          <a:endParaRPr lang="ru-RU"/>
        </a:p>
      </dgm:t>
    </dgm:pt>
    <dgm:pt modelId="{DEB2DEDA-7DC4-4316-8F07-1EDD96E8A5C8}" type="pres">
      <dgm:prSet presAssocID="{A84F5901-0383-4907-9418-ACF67D219F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72322C-46F7-4ECE-B8A1-1480AD6EEC17}" srcId="{157DEB28-D477-452A-A3F6-BA55D93B4E1E}" destId="{FCB4F4FD-7752-4038-825E-6DF10701780A}" srcOrd="1" destOrd="0" parTransId="{7DAE1DA5-7C9A-41E2-B46C-EA7D9D4B98BC}" sibTransId="{B3BD4B37-1F69-43F5-8650-143838423342}"/>
    <dgm:cxn modelId="{273AB700-A0B3-4F7E-8D61-8B8D8A52BBAC}" type="presOf" srcId="{157DEB28-D477-452A-A3F6-BA55D93B4E1E}" destId="{1157B93E-C603-413F-AA99-CDF60BD8068F}" srcOrd="0" destOrd="0" presId="urn:microsoft.com/office/officeart/2005/8/layout/hList6"/>
    <dgm:cxn modelId="{ED63CD55-97DF-43F0-A4A9-0EB118B70072}" srcId="{157DEB28-D477-452A-A3F6-BA55D93B4E1E}" destId="{CB25FA54-CA1A-479C-A79A-7182147BC128}" srcOrd="0" destOrd="0" parTransId="{8A4D4DA1-B1EA-4247-A35F-6E365449AE06}" sibTransId="{83A0E68B-EF0C-4BB5-942F-E1C15EBE94DF}"/>
    <dgm:cxn modelId="{D860A722-D1C6-463D-8EAC-8E0E5A9BBC32}" type="presOf" srcId="{A84F5901-0383-4907-9418-ACF67D219F94}" destId="{DEB2DEDA-7DC4-4316-8F07-1EDD96E8A5C8}" srcOrd="0" destOrd="0" presId="urn:microsoft.com/office/officeart/2005/8/layout/hList6"/>
    <dgm:cxn modelId="{203C346C-E818-4594-8BA0-FD881ECDFD3D}" type="presOf" srcId="{CB25FA54-CA1A-479C-A79A-7182147BC128}" destId="{0F794F03-6FE6-4A51-B0FE-82797E7AB3FA}" srcOrd="0" destOrd="0" presId="urn:microsoft.com/office/officeart/2005/8/layout/hList6"/>
    <dgm:cxn modelId="{A4E05C23-466A-4C5C-B360-54FB663D8CF1}" type="presOf" srcId="{FCB4F4FD-7752-4038-825E-6DF10701780A}" destId="{465C1C9E-BEC8-457C-92CC-37B50BA5D7E3}" srcOrd="0" destOrd="0" presId="urn:microsoft.com/office/officeart/2005/8/layout/hList6"/>
    <dgm:cxn modelId="{C6E11D23-F8CA-4546-9D26-3B5BD31D8B80}" srcId="{157DEB28-D477-452A-A3F6-BA55D93B4E1E}" destId="{A84F5901-0383-4907-9418-ACF67D219F94}" srcOrd="2" destOrd="0" parTransId="{296BA153-F289-4CA6-BAD9-0034D7AA80B7}" sibTransId="{D63133BD-30F3-4D4F-B61C-61EBFD5B350B}"/>
    <dgm:cxn modelId="{B5052D3D-5048-4D82-83D8-663AFA9D8133}" type="presParOf" srcId="{1157B93E-C603-413F-AA99-CDF60BD8068F}" destId="{0F794F03-6FE6-4A51-B0FE-82797E7AB3FA}" srcOrd="0" destOrd="0" presId="urn:microsoft.com/office/officeart/2005/8/layout/hList6"/>
    <dgm:cxn modelId="{6B5C0B49-2688-4919-B741-FEAADEAE1606}" type="presParOf" srcId="{1157B93E-C603-413F-AA99-CDF60BD8068F}" destId="{9283192A-F680-4B11-9338-7339FC1A1EA0}" srcOrd="1" destOrd="0" presId="urn:microsoft.com/office/officeart/2005/8/layout/hList6"/>
    <dgm:cxn modelId="{21DD88A0-B8D5-49DD-8139-197DF17A1CF2}" type="presParOf" srcId="{1157B93E-C603-413F-AA99-CDF60BD8068F}" destId="{465C1C9E-BEC8-457C-92CC-37B50BA5D7E3}" srcOrd="2" destOrd="0" presId="urn:microsoft.com/office/officeart/2005/8/layout/hList6"/>
    <dgm:cxn modelId="{37913943-8714-46D1-BBE4-9C67CC8243AF}" type="presParOf" srcId="{1157B93E-C603-413F-AA99-CDF60BD8068F}" destId="{DDE002C8-51AC-4B82-AE24-BCD146AF091E}" srcOrd="3" destOrd="0" presId="urn:microsoft.com/office/officeart/2005/8/layout/hList6"/>
    <dgm:cxn modelId="{8EC5B822-8813-49AC-AE56-6F190EF01224}" type="presParOf" srcId="{1157B93E-C603-413F-AA99-CDF60BD8068F}" destId="{DEB2DEDA-7DC4-4316-8F07-1EDD96E8A5C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794F03-6FE6-4A51-B0FE-82797E7AB3FA}">
      <dsp:nvSpPr>
        <dsp:cNvPr id="0" name=""/>
        <dsp:cNvSpPr/>
      </dsp:nvSpPr>
      <dsp:spPr>
        <a:xfrm rot="16200000">
          <a:off x="-1241425" y="1251768"/>
          <a:ext cx="4873625" cy="237008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425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Социально-экономические преобразования диктуют необходимость формирования творчески активной личности, обладающей способностью эффективно и нестандартно решать новые жизненные проблемы.</a:t>
          </a:r>
          <a:endParaRPr lang="ru-RU" sz="1500" kern="1200" dirty="0"/>
        </a:p>
      </dsp:txBody>
      <dsp:txXfrm rot="16200000">
        <a:off x="-1241425" y="1251768"/>
        <a:ext cx="4873625" cy="2370087"/>
      </dsp:txXfrm>
    </dsp:sp>
    <dsp:sp modelId="{465C1C9E-BEC8-457C-92CC-37B50BA5D7E3}">
      <dsp:nvSpPr>
        <dsp:cNvPr id="0" name=""/>
        <dsp:cNvSpPr/>
      </dsp:nvSpPr>
      <dsp:spPr>
        <a:xfrm rot="16200000">
          <a:off x="1296987" y="1251768"/>
          <a:ext cx="4873625" cy="237008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425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Если не развивать в дошкольном периоде интерес к новому, воображение, то в последующем наступает быстрое снижение  возможности творческого мышления, гаснет интерес к искусству, к творческой деятельности</a:t>
          </a:r>
          <a:endParaRPr lang="ru-RU" sz="1500" kern="1200" dirty="0"/>
        </a:p>
      </dsp:txBody>
      <dsp:txXfrm rot="16200000">
        <a:off x="1296987" y="1251768"/>
        <a:ext cx="4873625" cy="2370087"/>
      </dsp:txXfrm>
    </dsp:sp>
    <dsp:sp modelId="{DEB2DEDA-7DC4-4316-8F07-1EDD96E8A5C8}">
      <dsp:nvSpPr>
        <dsp:cNvPr id="0" name=""/>
        <dsp:cNvSpPr/>
      </dsp:nvSpPr>
      <dsp:spPr>
        <a:xfrm rot="16200000">
          <a:off x="3844831" y="1251768"/>
          <a:ext cx="4873625" cy="237008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425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"Истоки способностей и дарования детей - на кончиках их пальцев. Другими словами, чем больше мастерства в детской руке, тем умнее ребенок" - утверждал В.А.Сухомлинский</a:t>
          </a:r>
          <a:endParaRPr lang="ru-RU" sz="1500" kern="1200" dirty="0"/>
        </a:p>
      </dsp:txBody>
      <dsp:txXfrm rot="16200000">
        <a:off x="3844831" y="1251768"/>
        <a:ext cx="4873625" cy="2370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797152"/>
            <a:ext cx="4608512" cy="11012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</a:t>
            </a:r>
            <a:r>
              <a:rPr lang="ru-RU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воспитателей </a:t>
            </a:r>
            <a:r>
              <a:rPr lang="ru-RU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первой квалификационной категории </a:t>
            </a:r>
          </a:p>
          <a:p>
            <a:r>
              <a:rPr lang="ru-RU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Игнатовой Ларисы </a:t>
            </a:r>
            <a:r>
              <a:rPr lang="ru-RU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Анатольевны,</a:t>
            </a:r>
          </a:p>
          <a:p>
            <a:r>
              <a:rPr lang="ru-RU" dirty="0" err="1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Дроздецкой</a:t>
            </a:r>
            <a:r>
              <a:rPr lang="ru-RU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Татьяны Егоровны</a:t>
            </a:r>
            <a:endParaRPr lang="ru-RU" dirty="0" smtClean="0"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204864"/>
            <a:ext cx="44279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Улыбнитесь, ваш малыш творит»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611560" y="2276872"/>
            <a:ext cx="7242048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  <a:endParaRPr kumimoji="0" lang="ru-RU" sz="44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Актуальность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1560" y="16288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779096" cy="136815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200" u="sng" dirty="0" smtClean="0"/>
              <a:t>Цель: </a:t>
            </a:r>
            <a:r>
              <a:rPr lang="ru-RU" sz="2200" dirty="0" smtClean="0"/>
              <a:t>развивать творческие способности детей раннего возраста в продуктивной деятельности, используя нетрадиционные техники, приёмы и материалы.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 Задачи:</a:t>
            </a:r>
            <a:r>
              <a:rPr lang="ru-RU" dirty="0" smtClean="0"/>
              <a:t> </a:t>
            </a:r>
          </a:p>
          <a:p>
            <a:r>
              <a:rPr lang="ru-RU" sz="2200" dirty="0" smtClean="0"/>
              <a:t>Создать эмоционально-положительный контакт в группе</a:t>
            </a:r>
          </a:p>
          <a:p>
            <a:r>
              <a:rPr lang="ru-RU" sz="2200" dirty="0" smtClean="0"/>
              <a:t>Побудить малышей к продуктивной деятельности через организацию проблемных ситуаций, сюрпризных и игровых  моментов, поисковых вопросов.</a:t>
            </a:r>
          </a:p>
          <a:p>
            <a:r>
              <a:rPr lang="ru-RU" sz="2200" dirty="0" smtClean="0"/>
              <a:t>Создать в группе предметно-развивающую среду, способствующую сенсорному восприятию форм, размеров, цветовых сочетаний, речевому развитию, </a:t>
            </a:r>
          </a:p>
          <a:p>
            <a:r>
              <a:rPr lang="ru-RU" sz="2200" dirty="0" smtClean="0"/>
              <a:t>Сотрудничать с родителями по обмену опытом в продуктивной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этап: адаптационный период 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99176" cy="10367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/>
              <a:t>Задача</a:t>
            </a:r>
            <a:r>
              <a:rPr lang="ru-RU" sz="2000" dirty="0" smtClean="0"/>
              <a:t> на этом этапе: привлечь внимание детей к простой продуктивной деятельности,  вызвать положительные эмоции, закреплять представления об осени.</a:t>
            </a:r>
            <a:endParaRPr lang="en-US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068960"/>
            <a:ext cx="33843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Собрали осенние листья на прогулке; </a:t>
            </a:r>
            <a:r>
              <a:rPr lang="en-US" sz="1600" dirty="0" smtClean="0"/>
              <a:t>c</a:t>
            </a:r>
            <a:r>
              <a:rPr lang="ru-RU" sz="1600" dirty="0" err="1" smtClean="0"/>
              <a:t>амые</a:t>
            </a:r>
            <a:r>
              <a:rPr lang="ru-RU" sz="1600" dirty="0" smtClean="0"/>
              <a:t> смелые стали приклеивать листочки</a:t>
            </a:r>
            <a:r>
              <a:rPr lang="en-US" sz="1600" dirty="0" smtClean="0"/>
              <a:t> </a:t>
            </a:r>
            <a:r>
              <a:rPr lang="ru-RU" sz="1600" dirty="0" smtClean="0"/>
              <a:t>на ватман</a:t>
            </a:r>
            <a:endParaRPr lang="ru-RU" sz="1600" dirty="0"/>
          </a:p>
        </p:txBody>
      </p:sp>
      <p:pic>
        <p:nvPicPr>
          <p:cNvPr id="1026" name="Picture 2" descr="P10208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2773" y="2564904"/>
            <a:ext cx="4219674" cy="3168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3933056"/>
            <a:ext cx="33843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Увидели птиц в небе, с помощью «тычков» нарисовали небо</a:t>
            </a:r>
            <a:endParaRPr lang="ru-RU" sz="1600" dirty="0"/>
          </a:p>
        </p:txBody>
      </p:sp>
      <p:pic>
        <p:nvPicPr>
          <p:cNvPr id="1027" name="Picture 3" descr="P10209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2862041" cy="3813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9552" y="4797152"/>
            <a:ext cx="33843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Познакомились и поиграли с тестом</a:t>
            </a:r>
            <a:endParaRPr lang="ru-RU" sz="1600" dirty="0"/>
          </a:p>
        </p:txBody>
      </p:sp>
      <p:pic>
        <p:nvPicPr>
          <p:cNvPr id="1028" name="Picture 4" descr="P1020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36912"/>
            <a:ext cx="4412666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39552" y="5445224"/>
            <a:ext cx="33843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Используя разные материалы, сделали портрет Осени</a:t>
            </a:r>
            <a:endParaRPr lang="ru-RU" sz="1600" dirty="0"/>
          </a:p>
        </p:txBody>
      </p:sp>
      <p:pic>
        <p:nvPicPr>
          <p:cNvPr id="1029" name="Picture 5" descr="P1020941"/>
          <p:cNvPicPr>
            <a:picLocks noChangeAspect="1" noChangeArrowheads="1"/>
          </p:cNvPicPr>
          <p:nvPr/>
        </p:nvPicPr>
        <p:blipFill>
          <a:blip r:embed="rId5" cstate="print"/>
          <a:srcRect l="7336" t="7460" r="8786" b="6989"/>
          <a:stretch>
            <a:fillRect/>
          </a:stretch>
        </p:blipFill>
        <p:spPr bwMode="auto">
          <a:xfrm>
            <a:off x="3923928" y="2636912"/>
            <a:ext cx="4514461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539552" y="2636912"/>
            <a:ext cx="3456384" cy="4320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000" i="0" u="none" strike="noStrike" kern="1200" normalizeH="0" baseline="0" noProof="0" dirty="0" smtClean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Первые шаги к творчеству:</a:t>
            </a:r>
            <a:endParaRPr kumimoji="0" lang="en-US" sz="2000" i="0" u="none" strike="noStrike" kern="1200" normalizeH="0" baseline="0" noProof="0" dirty="0" smtClean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724942"/>
          </a:xfrm>
        </p:spPr>
        <p:txBody>
          <a:bodyPr/>
          <a:lstStyle/>
          <a:p>
            <a:pPr algn="ctr"/>
            <a:r>
              <a:rPr lang="en-US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</a:t>
            </a:r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этап: я познаю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571184" cy="67667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1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группе организовали уголок для продуктивной деятельности, для игры с природным материалом</a:t>
            </a:r>
            <a:endParaRPr lang="ru-RU" sz="18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861048"/>
            <a:ext cx="2664296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 Методы: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сюрпризный момент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наблюдение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рассматривание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сравнение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проблемная ситуация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обследование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игровой момент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4077072"/>
            <a:ext cx="468052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 Принципы: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эмоционального восприятия(как первой ступени в познании мира)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объединения нескольких видов деятельности, связанных одной темой</a:t>
            </a:r>
          </a:p>
          <a:p>
            <a:pPr lvl="0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09329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Параллельно идёт работа по обогащению и активизации словаря, обучение связной речи</a:t>
            </a:r>
            <a:endParaRPr lang="ru-RU" dirty="0"/>
          </a:p>
        </p:txBody>
      </p:sp>
      <p:pic>
        <p:nvPicPr>
          <p:cNvPr id="2050" name="Picture 2" descr="P1020919"/>
          <p:cNvPicPr>
            <a:picLocks noChangeAspect="1" noChangeArrowheads="1"/>
          </p:cNvPicPr>
          <p:nvPr/>
        </p:nvPicPr>
        <p:blipFill>
          <a:blip r:embed="rId2" cstate="print"/>
          <a:srcRect t="6977" r="-681" b="18759"/>
          <a:stretch>
            <a:fillRect/>
          </a:stretch>
        </p:blipFill>
        <p:spPr bwMode="auto">
          <a:xfrm>
            <a:off x="467544" y="1772816"/>
            <a:ext cx="3888432" cy="2154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P1020920"/>
          <p:cNvPicPr>
            <a:picLocks noChangeAspect="1" noChangeArrowheads="1"/>
          </p:cNvPicPr>
          <p:nvPr/>
        </p:nvPicPr>
        <p:blipFill>
          <a:blip r:embed="rId3" cstate="print"/>
          <a:srcRect l="6747" t="20220" r="7223" b="3395"/>
          <a:stretch>
            <a:fillRect/>
          </a:stretch>
        </p:blipFill>
        <p:spPr bwMode="auto">
          <a:xfrm>
            <a:off x="4896036" y="1844824"/>
            <a:ext cx="313234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Малыши познают различные материалы для поделок, различные техники рисования, аппликации: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7211144" cy="18288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000" dirty="0" smtClean="0"/>
              <a:t>Можно рисовать пальчиком, ладошкой, бумагой, ватой</a:t>
            </a:r>
          </a:p>
          <a:p>
            <a:r>
              <a:rPr lang="ru-RU" sz="2000" dirty="0" smtClean="0"/>
              <a:t>Использовать тычки, трафареты, печати, в том числе из овощей и фруктов</a:t>
            </a:r>
          </a:p>
          <a:p>
            <a:r>
              <a:rPr lang="ru-RU" sz="2000" dirty="0" smtClean="0"/>
              <a:t>Делать поделки из природного материала, крупы, ниток, пуговиц, бумаги, ткани, теста и т.д.</a:t>
            </a:r>
          </a:p>
          <a:p>
            <a:endParaRPr lang="ru-RU" dirty="0"/>
          </a:p>
        </p:txBody>
      </p:sp>
      <p:pic>
        <p:nvPicPr>
          <p:cNvPr id="3074" name="Picture 2" descr="P1020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3884210" cy="2916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P1020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45024"/>
            <a:ext cx="3888432" cy="2917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652934"/>
          </a:xfrm>
        </p:spPr>
        <p:txBody>
          <a:bodyPr/>
          <a:lstStyle/>
          <a:p>
            <a:pPr algn="ctr"/>
            <a:r>
              <a:rPr lang="en-US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III</a:t>
            </a:r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ЭТАП: Я УМЕЮ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175679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По мере того как основные навыки детей формируются, я предлагаю больше возможностей для самостоятельной работы(свобода выбора материала, цвета).</a:t>
            </a:r>
          </a:p>
          <a:p>
            <a:pPr>
              <a:buNone/>
            </a:pPr>
            <a:r>
              <a:rPr lang="ru-RU" sz="2000" dirty="0" smtClean="0"/>
              <a:t>    Это позволяет развивать воображение, творческое начало личности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29969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Малыш уже может: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573016"/>
            <a:ext cx="25922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«Приготовить» ужин для папы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3501008"/>
            <a:ext cx="27363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Сделать оригинальный подарок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3501008"/>
            <a:ext cx="237626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Смастерить картину с кошечкой</a:t>
            </a:r>
            <a:endParaRPr lang="ru-RU" dirty="0"/>
          </a:p>
        </p:txBody>
      </p:sp>
      <p:pic>
        <p:nvPicPr>
          <p:cNvPr id="4098" name="Picture 2" descr="P1020946"/>
          <p:cNvPicPr>
            <a:picLocks noChangeAspect="1" noChangeArrowheads="1"/>
          </p:cNvPicPr>
          <p:nvPr/>
        </p:nvPicPr>
        <p:blipFill>
          <a:blip r:embed="rId2" cstate="print"/>
          <a:srcRect t="3066" r="5657"/>
          <a:stretch>
            <a:fillRect/>
          </a:stretch>
        </p:blipFill>
        <p:spPr bwMode="auto">
          <a:xfrm>
            <a:off x="179512" y="4365104"/>
            <a:ext cx="2952328" cy="22768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P1020944"/>
          <p:cNvPicPr>
            <a:picLocks noChangeAspect="1" noChangeArrowheads="1"/>
          </p:cNvPicPr>
          <p:nvPr/>
        </p:nvPicPr>
        <p:blipFill>
          <a:blip r:embed="rId3" cstate="print"/>
          <a:srcRect t="3066" r="5652" b="4959"/>
          <a:stretch>
            <a:fillRect/>
          </a:stretch>
        </p:blipFill>
        <p:spPr bwMode="auto">
          <a:xfrm>
            <a:off x="3275856" y="4365104"/>
            <a:ext cx="2952328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img067"/>
          <p:cNvPicPr>
            <a:picLocks noChangeAspect="1" noChangeArrowheads="1"/>
          </p:cNvPicPr>
          <p:nvPr/>
        </p:nvPicPr>
        <p:blipFill>
          <a:blip r:embed="rId4" cstate="print"/>
          <a:srcRect l="36458" t="56553" r="39638" b="5620"/>
          <a:stretch>
            <a:fillRect/>
          </a:stretch>
        </p:blipFill>
        <p:spPr bwMode="auto">
          <a:xfrm>
            <a:off x="6444208" y="4221088"/>
            <a:ext cx="2163887" cy="242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Работа с родителями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7283152" cy="3268960"/>
          </a:xfr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Анкетирование «Продуктивная деятельность в раннем возрасте»</a:t>
            </a:r>
          </a:p>
          <a:p>
            <a:r>
              <a:rPr lang="ru-RU" dirty="0" smtClean="0"/>
              <a:t>Родители приняли участие в пополнении материалов для продуктивной деятельности</a:t>
            </a:r>
          </a:p>
          <a:p>
            <a:r>
              <a:rPr lang="ru-RU" dirty="0" smtClean="0"/>
              <a:t>Выставки творческих работ родителей с детьми</a:t>
            </a:r>
          </a:p>
          <a:p>
            <a:r>
              <a:rPr lang="ru-RU" dirty="0" smtClean="0"/>
              <a:t>Родительское собрание по обмену опытом художественно-творческого развития ребенка раннего возраста в семье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Результаты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4248472" cy="41764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Продуктивная деятельность способствовала накоплению сенсорно-эмоциональных впечатлений; формированию ручных умений; развитию осязания, речи</a:t>
            </a:r>
          </a:p>
          <a:p>
            <a:r>
              <a:rPr lang="ru-RU" sz="2200" dirty="0" smtClean="0"/>
              <a:t>Дети с интересом и желанием занимаются продуктивной деятельностью, проявляют самостоятельность, инициативу, творчество</a:t>
            </a:r>
          </a:p>
          <a:p>
            <a:r>
              <a:rPr lang="ru-RU" sz="2200" dirty="0" smtClean="0"/>
              <a:t>Некоторые родители открыли в себе творческие способности и полюбили заниматься этой интересной деятельностью со своими детьми</a:t>
            </a:r>
          </a:p>
          <a:p>
            <a:endParaRPr lang="ru-RU" dirty="0"/>
          </a:p>
        </p:txBody>
      </p:sp>
      <p:pic>
        <p:nvPicPr>
          <p:cNvPr id="5122" name="Picture 2" descr="P10203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4191000" cy="3144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</TotalTime>
  <Words>504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Актуальность</vt:lpstr>
      <vt:lpstr>Цель: развивать творческие способности детей раннего возраста в продуктивной деятельности, используя нетрадиционные техники, приёмы и материалы.</vt:lpstr>
      <vt:lpstr>I этап: адаптационный период </vt:lpstr>
      <vt:lpstr>II этап: я познаю</vt:lpstr>
      <vt:lpstr>Малыши познают различные материалы для поделок, различные техники рисования, аппликации:</vt:lpstr>
      <vt:lpstr>III ЭТАП: Я УМЕЮ</vt:lpstr>
      <vt:lpstr>Работа с родителями</vt:lpstr>
      <vt:lpstr>Результаты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«Улыбнитесь, ваш малыш творит»</dc:title>
  <dc:creator>User</dc:creator>
  <cp:lastModifiedBy>User</cp:lastModifiedBy>
  <cp:revision>13</cp:revision>
  <dcterms:created xsi:type="dcterms:W3CDTF">2013-01-20T06:16:11Z</dcterms:created>
  <dcterms:modified xsi:type="dcterms:W3CDTF">2020-10-03T06:33:33Z</dcterms:modified>
</cp:coreProperties>
</file>